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4" r:id="rId4"/>
    <p:sldId id="269" r:id="rId5"/>
    <p:sldId id="270" r:id="rId6"/>
    <p:sldId id="265" r:id="rId7"/>
    <p:sldId id="266" r:id="rId8"/>
    <p:sldId id="271" r:id="rId9"/>
    <p:sldId id="267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2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9B6F0-54C3-4639-9191-E1942247BCD2}" type="datetimeFigureOut">
              <a:rPr lang="nl-NL" smtClean="0"/>
              <a:t>14-3-2021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F33576-C6E6-4284-8E97-90DA17DDA6F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2957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Dit wordt beter in de nieuwe syllabus Jacobs</a:t>
            </a:r>
            <a:r>
              <a:rPr lang="nl-NL" baseline="0" dirty="0"/>
              <a:t> 2022.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F33576-C6E6-4284-8E97-90DA17DDA6FC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8406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TCruciaal</a:t>
            </a:r>
            <a:r>
              <a:rPr lang="nl-NL" dirty="0"/>
              <a:t> verschil tussen micro economie / M&amp;O-berekeningen: exacte uitkomsten,</a:t>
            </a:r>
          </a:p>
          <a:p>
            <a:r>
              <a:rPr lang="nl-NL" dirty="0"/>
              <a:t>en macro-economie: storytelling om (politieke) keuzes te maken.</a:t>
            </a:r>
          </a:p>
          <a:p>
            <a:r>
              <a:rPr lang="nl-NL" dirty="0" err="1"/>
              <a:t>heoretische</a:t>
            </a:r>
            <a:r>
              <a:rPr lang="nl-NL" dirty="0"/>
              <a:t> onderbouwing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F33576-C6E6-4284-8E97-90DA17DDA6FC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1449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Marktresultaat: €1200     Surplus: CS: €400  PS €400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F33576-C6E6-4284-8E97-90DA17DDA6FC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03822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ESB 10 april 2019: Dossier meten van welvaart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F33576-C6E6-4284-8E97-90DA17DDA6FC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41912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/>
              <a:t>Surplusafname</a:t>
            </a:r>
            <a:r>
              <a:rPr lang="nl-NL" dirty="0"/>
              <a:t> (</a:t>
            </a:r>
            <a:r>
              <a:rPr lang="nl-NL" dirty="0" err="1"/>
              <a:t>Harbergerdriehoek</a:t>
            </a:r>
            <a:r>
              <a:rPr lang="nl-NL" dirty="0"/>
              <a:t>) is welvaartafname? En een </a:t>
            </a:r>
            <a:r>
              <a:rPr lang="nl-NL" dirty="0" err="1"/>
              <a:t>surplustoename</a:t>
            </a:r>
            <a:r>
              <a:rPr lang="nl-NL" dirty="0"/>
              <a:t> dan?  Marktresultaat incl. overheidssaldo is tegen marktprijzen, ook in NR.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F33576-C6E6-4284-8E97-90DA17DDA6FC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2140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Surplus is geen welvaart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4119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573746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</a:pPr>
            <a:r>
              <a:rPr lang="nl-NL" sz="3600" dirty="0"/>
              <a:t>Discussiepunten:</a:t>
            </a:r>
          </a:p>
        </p:txBody>
      </p:sp>
      <p:sp>
        <p:nvSpPr>
          <p:cNvPr id="8" name="Ondertitel 7"/>
          <p:cNvSpPr>
            <a:spLocks noGrp="1"/>
          </p:cNvSpPr>
          <p:nvPr>
            <p:ph type="subTitle" idx="1"/>
          </p:nvPr>
        </p:nvSpPr>
        <p:spPr>
          <a:xfrm>
            <a:off x="1915128" y="3032759"/>
            <a:ext cx="8768112" cy="2225041"/>
          </a:xfrm>
        </p:spPr>
        <p:txBody>
          <a:bodyPr>
            <a:normAutofit/>
          </a:bodyPr>
          <a:lstStyle/>
          <a:p>
            <a:pPr marL="342900" lvl="0" indent="-342900" algn="l">
              <a:lnSpc>
                <a:spcPct val="107000"/>
              </a:lnSpc>
              <a:buFont typeface="+mj-lt"/>
              <a:buAutoNum type="arabicPeriod"/>
            </a:pPr>
            <a:r>
              <a:rPr lang="nl-N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de marginale analyse hetzelfde als </a:t>
            </a:r>
            <a:r>
              <a:rPr lang="nl-NL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surplusanalyse</a:t>
            </a:r>
            <a:r>
              <a:rPr lang="nl-N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342900" lvl="0" indent="-342900" algn="l">
              <a:lnSpc>
                <a:spcPct val="107000"/>
              </a:lnSpc>
              <a:buFont typeface="+mj-lt"/>
              <a:buAutoNum type="arabicPeriod"/>
            </a:pPr>
            <a:r>
              <a:rPr lang="nl-N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Leidt subsidie tot welvaartverlies?</a:t>
            </a:r>
          </a:p>
          <a:p>
            <a:pPr marL="342900" lvl="0" indent="-342900" algn="l">
              <a:lnSpc>
                <a:spcPct val="107000"/>
              </a:lnSpc>
              <a:buFont typeface="+mj-lt"/>
              <a:buAutoNum type="arabicPeriod"/>
            </a:pPr>
            <a:r>
              <a:rPr lang="nl-N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het reëel dat de ondernemers het grootste deel van de subsidie ontvangen?</a:t>
            </a:r>
          </a:p>
          <a:p>
            <a:pPr marL="342900" lvl="0" indent="-342900" algn="l">
              <a:lnSpc>
                <a:spcPct val="107000"/>
              </a:lnSpc>
              <a:buFont typeface="+mj-lt"/>
              <a:buAutoNum type="arabicPeriod"/>
            </a:pPr>
            <a:r>
              <a:rPr lang="nl-N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welvaarttransfer een manier om herverdeling uit te leggen?</a:t>
            </a:r>
          </a:p>
          <a:p>
            <a:pPr marL="342900" lvl="0" indent="-342900" algn="l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nl-NL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surplusanalyse</a:t>
            </a:r>
            <a:r>
              <a:rPr lang="nl-NL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maakt </a:t>
            </a:r>
            <a:r>
              <a:rPr lang="nl-N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brede welvaart niet zichtbaar.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97838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Welvaartsbegrippen: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71600" y="1798320"/>
            <a:ext cx="9601200" cy="3581400"/>
          </a:xfrm>
        </p:spPr>
        <p:txBody>
          <a:bodyPr>
            <a:normAutofit fontScale="92500" lnSpcReduction="20000"/>
          </a:bodyPr>
          <a:lstStyle/>
          <a:p>
            <a:r>
              <a:rPr lang="nl-NL" dirty="0"/>
              <a:t>Nominaal BNP gemeten via de volgende methodes (welvaart in enge zin):</a:t>
            </a:r>
          </a:p>
          <a:p>
            <a:pPr lvl="1"/>
            <a:r>
              <a:rPr lang="nl-NL" dirty="0"/>
              <a:t>Objectieve methode</a:t>
            </a:r>
          </a:p>
          <a:p>
            <a:pPr lvl="1"/>
            <a:r>
              <a:rPr lang="nl-NL" dirty="0"/>
              <a:t>Subjectieve methode</a:t>
            </a:r>
          </a:p>
          <a:p>
            <a:pPr lvl="1"/>
            <a:r>
              <a:rPr lang="nl-NL" dirty="0"/>
              <a:t>Bestedingsmethode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Welvaart in ruime zin of het brede welvaartsbegrip?</a:t>
            </a:r>
          </a:p>
          <a:p>
            <a:pPr lvl="1"/>
            <a:r>
              <a:rPr lang="nl-NL" dirty="0"/>
              <a:t>vaag omschreven in huidige syllabus, externe effecten?</a:t>
            </a:r>
          </a:p>
          <a:p>
            <a:pPr lvl="1"/>
            <a:r>
              <a:rPr lang="nl-NL" dirty="0"/>
              <a:t>Discussie duurt voort, zie ook ESB dossier “Welvaart meten” maart 2019.</a:t>
            </a:r>
          </a:p>
          <a:p>
            <a:pPr marL="530352" lvl="1" indent="0">
              <a:buNone/>
            </a:pPr>
            <a:endParaRPr lang="nl-NL" dirty="0"/>
          </a:p>
          <a:p>
            <a:r>
              <a:rPr lang="nl-NL" dirty="0"/>
              <a:t>Wat is de betekenis van het marktresultaat?</a:t>
            </a:r>
          </a:p>
          <a:p>
            <a:pPr lvl="1"/>
            <a:r>
              <a:rPr lang="nl-NL" dirty="0"/>
              <a:t>niet omschreven in de syllabus en havo/vwo methoden.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74518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Conclusies welvaartstheorie: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371600" y="1813560"/>
            <a:ext cx="9601200" cy="3581400"/>
          </a:xfrm>
        </p:spPr>
        <p:txBody>
          <a:bodyPr>
            <a:normAutofit lnSpcReduction="10000"/>
          </a:bodyPr>
          <a:lstStyle/>
          <a:p>
            <a:r>
              <a:rPr lang="nl-NL" dirty="0"/>
              <a:t>Marginale analyse om optimum te bepalen.</a:t>
            </a:r>
          </a:p>
          <a:p>
            <a:pPr lvl="1"/>
            <a:r>
              <a:rPr lang="nl-NL" dirty="0"/>
              <a:t>MO = MK: maximale winst, HAVO – VWO leerlingen snappen dit.</a:t>
            </a:r>
          </a:p>
          <a:p>
            <a:pPr lvl="1"/>
            <a:r>
              <a:rPr lang="nl-NL" dirty="0" err="1"/>
              <a:t>Pareto</a:t>
            </a:r>
            <a:r>
              <a:rPr lang="nl-NL" dirty="0"/>
              <a:t> optimum: maximaal surplus betekent dat de allocatie optimaal is.</a:t>
            </a:r>
          </a:p>
          <a:p>
            <a:endParaRPr lang="nl-NL" dirty="0"/>
          </a:p>
          <a:p>
            <a:r>
              <a:rPr lang="nl-NL" dirty="0"/>
              <a:t>Het optimum bepaalt </a:t>
            </a:r>
            <a:r>
              <a:rPr lang="nl-NL" b="1" i="1" u="sng" dirty="0"/>
              <a:t>de allocatie </a:t>
            </a:r>
            <a:r>
              <a:rPr lang="nl-NL" dirty="0"/>
              <a:t>(Q), waarbij de winst of welvaart maximaal zijn.</a:t>
            </a:r>
          </a:p>
          <a:p>
            <a:endParaRPr lang="nl-NL" dirty="0"/>
          </a:p>
          <a:p>
            <a:r>
              <a:rPr lang="nl-NL" dirty="0"/>
              <a:t>Bij dit optimum wordt vervolgens de winst of de welvaart uitgerekend.</a:t>
            </a:r>
          </a:p>
          <a:p>
            <a:endParaRPr lang="nl-NL" dirty="0"/>
          </a:p>
          <a:p>
            <a:r>
              <a:rPr lang="nl-NL" dirty="0"/>
              <a:t>Dit geeft een indicatie voor </a:t>
            </a:r>
            <a:r>
              <a:rPr lang="nl-NL" b="1" i="1" u="sng" dirty="0"/>
              <a:t>de optimale verdeling </a:t>
            </a:r>
            <a:r>
              <a:rPr lang="nl-NL" dirty="0"/>
              <a:t>van de productiemiddelen.</a:t>
            </a:r>
          </a:p>
        </p:txBody>
      </p:sp>
    </p:spTree>
    <p:extLst>
      <p:ext uri="{BB962C8B-B14F-4D97-AF65-F5344CB8AC3E}">
        <p14:creationId xmlns:p14="http://schemas.microsoft.com/office/powerpoint/2010/main" val="4053491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63859"/>
          </a:xfrm>
        </p:spPr>
        <p:txBody>
          <a:bodyPr/>
          <a:lstStyle/>
          <a:p>
            <a:r>
              <a:rPr lang="nl-NL" dirty="0"/>
              <a:t>Marginale methode in micro:</a:t>
            </a:r>
          </a:p>
        </p:txBody>
      </p:sp>
      <p:pic>
        <p:nvPicPr>
          <p:cNvPr id="8" name="Tijdelijke aanduiding voor inhoud 7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1371600" y="2307217"/>
            <a:ext cx="4443413" cy="3426081"/>
          </a:xfrm>
          <a:prstGeom prst="rect">
            <a:avLst/>
          </a:prstGeom>
        </p:spPr>
      </p:pic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5936345" y="1483305"/>
            <a:ext cx="5036455" cy="447095"/>
          </a:xfrm>
        </p:spPr>
        <p:txBody>
          <a:bodyPr/>
          <a:lstStyle/>
          <a:p>
            <a:r>
              <a:rPr lang="nl-NL" b="1" i="1" dirty="0"/>
              <a:t>Winst?</a:t>
            </a:r>
          </a:p>
        </p:txBody>
      </p:sp>
      <p:sp>
        <p:nvSpPr>
          <p:cNvPr id="7" name="Tijdelijke aanduiding voor tekst 6"/>
          <p:cNvSpPr txBox="1">
            <a:spLocks noGrp="1"/>
          </p:cNvSpPr>
          <p:nvPr>
            <p:ph type="body" idx="1"/>
          </p:nvPr>
        </p:nvSpPr>
        <p:spPr>
          <a:xfrm>
            <a:off x="1492361" y="1106488"/>
            <a:ext cx="4443984" cy="8239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i="1" dirty="0"/>
              <a:t>Hoe groot is de winst?</a:t>
            </a:r>
          </a:p>
        </p:txBody>
      </p:sp>
      <p:sp>
        <p:nvSpPr>
          <p:cNvPr id="9" name="Rechthoek 8"/>
          <p:cNvSpPr/>
          <p:nvPr/>
        </p:nvSpPr>
        <p:spPr>
          <a:xfrm>
            <a:off x="4766438" y="5498068"/>
            <a:ext cx="55269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nl-NL" sz="1200" dirty="0">
                <a:solidFill>
                  <a:prstClr val="black"/>
                </a:solidFill>
              </a:rPr>
              <a:t>MO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8DA923B-A03C-4C9A-904E-827A77665DE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AAE7B958-6CE7-43D7-91C8-C5B53E8BBF86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95" t="46470" r="30059" b="16765"/>
          <a:stretch/>
        </p:blipFill>
        <p:spPr bwMode="auto">
          <a:xfrm>
            <a:off x="6376989" y="2307217"/>
            <a:ext cx="4592009" cy="306747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5014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53287"/>
          </a:xfrm>
        </p:spPr>
        <p:txBody>
          <a:bodyPr>
            <a:normAutofit/>
          </a:bodyPr>
          <a:lstStyle/>
          <a:p>
            <a:r>
              <a:rPr lang="nl-NL" sz="4000" dirty="0" err="1"/>
              <a:t>Pareto</a:t>
            </a:r>
            <a:r>
              <a:rPr lang="nl-NL" sz="4000" dirty="0"/>
              <a:t> optimum voor maximale welvaart.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idx="1"/>
          </p:nvPr>
        </p:nvSpPr>
        <p:spPr>
          <a:xfrm>
            <a:off x="1371600" y="1509191"/>
            <a:ext cx="4443984" cy="823912"/>
          </a:xfrm>
        </p:spPr>
        <p:txBody>
          <a:bodyPr/>
          <a:lstStyle/>
          <a:p>
            <a:r>
              <a:rPr lang="nl-NL" b="1" i="1" dirty="0"/>
              <a:t>Hoe groot is de welvaart?</a:t>
            </a:r>
          </a:p>
          <a:p>
            <a:endParaRPr lang="nl-NL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3"/>
          </p:nvPr>
        </p:nvSpPr>
        <p:spPr>
          <a:xfrm>
            <a:off x="6525014" y="1136279"/>
            <a:ext cx="5429093" cy="823912"/>
          </a:xfrm>
        </p:spPr>
        <p:txBody>
          <a:bodyPr/>
          <a:lstStyle/>
          <a:p>
            <a:r>
              <a:rPr lang="nl-NL" b="1" i="1" dirty="0"/>
              <a:t>En hoe groot is de welvaart nu?</a:t>
            </a:r>
          </a:p>
        </p:txBody>
      </p:sp>
      <p:pic>
        <p:nvPicPr>
          <p:cNvPr id="9" name="Tijdelijke aanduiding voor inhoud 8">
            <a:extLst>
              <a:ext uri="{FF2B5EF4-FFF2-40B4-BE49-F238E27FC236}">
                <a16:creationId xmlns:a16="http://schemas.microsoft.com/office/drawing/2014/main" id="{1D8561BB-E207-4725-89BE-7368DAF314DA}"/>
              </a:ext>
            </a:extLst>
          </p:cNvPr>
          <p:cNvPicPr>
            <a:picLocks noGrp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91" t="6452" r="52747" b="11290"/>
          <a:stretch/>
        </p:blipFill>
        <p:spPr bwMode="auto">
          <a:xfrm>
            <a:off x="1920240" y="2225041"/>
            <a:ext cx="2707845" cy="36423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Tijdelijke aanduiding voor inhoud 9">
            <a:extLst>
              <a:ext uri="{FF2B5EF4-FFF2-40B4-BE49-F238E27FC236}">
                <a16:creationId xmlns:a16="http://schemas.microsoft.com/office/drawing/2014/main" id="{37E27AC3-E4C9-4B72-8134-2D500D44C2D7}"/>
              </a:ext>
            </a:extLst>
          </p:cNvPr>
          <p:cNvPicPr>
            <a:picLocks noGrp="1"/>
          </p:cNvPicPr>
          <p:nvPr>
            <p:ph sz="quarter" idx="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03" t="14488" r="35372" b="18606"/>
          <a:stretch/>
        </p:blipFill>
        <p:spPr bwMode="auto">
          <a:xfrm>
            <a:off x="6890460" y="2529840"/>
            <a:ext cx="4509060" cy="30784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78181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de meetbare welvaart (enge zin):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type="body" idx="1"/>
          </p:nvPr>
        </p:nvSpPr>
        <p:spPr>
          <a:xfrm>
            <a:off x="1371600" y="1526953"/>
            <a:ext cx="4443984" cy="823912"/>
          </a:xfrm>
        </p:spPr>
        <p:txBody>
          <a:bodyPr/>
          <a:lstStyle/>
          <a:p>
            <a:r>
              <a:rPr lang="nl-NL" dirty="0"/>
              <a:t>De oppervlakte van het surplus?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7351776" y="1545146"/>
            <a:ext cx="4443984" cy="823912"/>
          </a:xfrm>
        </p:spPr>
        <p:txBody>
          <a:bodyPr/>
          <a:lstStyle/>
          <a:p>
            <a:r>
              <a:rPr lang="nl-NL" dirty="0"/>
              <a:t>Het marktresultaat?</a:t>
            </a:r>
          </a:p>
          <a:p>
            <a:endParaRPr lang="nl-NL" dirty="0"/>
          </a:p>
        </p:txBody>
      </p:sp>
      <p:pic>
        <p:nvPicPr>
          <p:cNvPr id="7" name="Tijdelijke aanduiding voor inhoud 6">
            <a:extLst>
              <a:ext uri="{FF2B5EF4-FFF2-40B4-BE49-F238E27FC236}">
                <a16:creationId xmlns:a16="http://schemas.microsoft.com/office/drawing/2014/main" id="{9C71C5A5-8AFA-496D-8EF7-990CA24EDD30}"/>
              </a:ext>
            </a:extLst>
          </p:cNvPr>
          <p:cNvPicPr>
            <a:picLocks noGrp="1"/>
          </p:cNvPicPr>
          <p:nvPr>
            <p:ph sz="quarter" idx="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63" t="5389" r="53539" b="15577"/>
          <a:stretch/>
        </p:blipFill>
        <p:spPr bwMode="auto">
          <a:xfrm>
            <a:off x="7691527" y="2468881"/>
            <a:ext cx="2585925" cy="323087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Tijdelijke aanduiding voor inhoud 7">
            <a:extLst>
              <a:ext uri="{FF2B5EF4-FFF2-40B4-BE49-F238E27FC236}">
                <a16:creationId xmlns:a16="http://schemas.microsoft.com/office/drawing/2014/main" id="{A7405206-2CAE-4E2E-B780-9F704FF67BB7}"/>
              </a:ext>
            </a:extLst>
          </p:cNvPr>
          <p:cNvPicPr>
            <a:picLocks noGrp="1"/>
          </p:cNvPicPr>
          <p:nvPr>
            <p:ph sz="half" idx="2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91" t="6452" r="52747" b="11290"/>
          <a:stretch/>
        </p:blipFill>
        <p:spPr bwMode="auto">
          <a:xfrm>
            <a:off x="2042160" y="2468881"/>
            <a:ext cx="2585925" cy="33985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24195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/>
              <a:t>Centraal staat de allocatie bij marktmodellen: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type="body" idx="1"/>
          </p:nvPr>
        </p:nvSpPr>
        <p:spPr>
          <a:xfrm>
            <a:off x="1371600" y="1134216"/>
            <a:ext cx="4443984" cy="823912"/>
          </a:xfrm>
        </p:spPr>
        <p:txBody>
          <a:bodyPr/>
          <a:lstStyle/>
          <a:p>
            <a:pPr algn="ctr">
              <a:lnSpc>
                <a:spcPct val="300000"/>
              </a:lnSpc>
            </a:pPr>
            <a:r>
              <a:rPr lang="nl-NL" sz="2000" dirty="0"/>
              <a:t>Een kostprijsverhogende belasting: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525014" y="1645920"/>
            <a:ext cx="4443984" cy="823912"/>
          </a:xfrm>
        </p:spPr>
        <p:txBody>
          <a:bodyPr/>
          <a:lstStyle/>
          <a:p>
            <a:pPr>
              <a:lnSpc>
                <a:spcPct val="300000"/>
              </a:lnSpc>
            </a:pPr>
            <a:r>
              <a:rPr lang="nl-NL" sz="2000" dirty="0"/>
              <a:t>Een subsidie:</a:t>
            </a:r>
          </a:p>
          <a:p>
            <a:endParaRPr lang="nl-NL" dirty="0"/>
          </a:p>
        </p:txBody>
      </p:sp>
      <p:pic>
        <p:nvPicPr>
          <p:cNvPr id="7" name="Tijdelijke aanduiding voor inhoud 6">
            <a:extLst>
              <a:ext uri="{FF2B5EF4-FFF2-40B4-BE49-F238E27FC236}">
                <a16:creationId xmlns:a16="http://schemas.microsoft.com/office/drawing/2014/main" id="{44EE1541-E081-4F5A-8573-46CCBEC5E915}"/>
              </a:ext>
            </a:extLst>
          </p:cNvPr>
          <p:cNvPicPr>
            <a:picLocks noGrp="1"/>
          </p:cNvPicPr>
          <p:nvPr>
            <p:ph sz="half" idx="2"/>
          </p:nvPr>
        </p:nvPicPr>
        <p:blipFill rotWithShape="1">
          <a:blip r:embed="rId3"/>
          <a:srcRect b="4218"/>
          <a:stretch/>
        </p:blipFill>
        <p:spPr>
          <a:xfrm>
            <a:off x="1767840" y="2406544"/>
            <a:ext cx="3764280" cy="3460857"/>
          </a:xfrm>
          <a:prstGeom prst="rect">
            <a:avLst/>
          </a:prstGeom>
        </p:spPr>
      </p:pic>
      <p:pic>
        <p:nvPicPr>
          <p:cNvPr id="8" name="Tijdelijke aanduiding voor inhoud 7">
            <a:extLst>
              <a:ext uri="{FF2B5EF4-FFF2-40B4-BE49-F238E27FC236}">
                <a16:creationId xmlns:a16="http://schemas.microsoft.com/office/drawing/2014/main" id="{F52DE1DE-1B3E-4ADD-AC9B-24646B5E8B19}"/>
              </a:ext>
            </a:extLst>
          </p:cNvPr>
          <p:cNvPicPr>
            <a:picLocks noGrp="1"/>
          </p:cNvPicPr>
          <p:nvPr>
            <p:ph sz="quarter" idx="4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60" r="30996"/>
          <a:stretch/>
        </p:blipFill>
        <p:spPr bwMode="auto">
          <a:xfrm>
            <a:off x="6635496" y="2469833"/>
            <a:ext cx="4050038" cy="33975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Pijl: rechts 10">
            <a:extLst>
              <a:ext uri="{FF2B5EF4-FFF2-40B4-BE49-F238E27FC236}">
                <a16:creationId xmlns:a16="http://schemas.microsoft.com/office/drawing/2014/main" id="{F248A56C-3156-482E-8C5F-29DB52E4D658}"/>
              </a:ext>
            </a:extLst>
          </p:cNvPr>
          <p:cNvSpPr/>
          <p:nvPr/>
        </p:nvSpPr>
        <p:spPr>
          <a:xfrm>
            <a:off x="8763000" y="6019800"/>
            <a:ext cx="67056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Pijl: links 11">
            <a:extLst>
              <a:ext uri="{FF2B5EF4-FFF2-40B4-BE49-F238E27FC236}">
                <a16:creationId xmlns:a16="http://schemas.microsoft.com/office/drawing/2014/main" id="{7ECFA2D3-7F04-4C2C-BCB3-419D1D67D847}"/>
              </a:ext>
            </a:extLst>
          </p:cNvPr>
          <p:cNvSpPr/>
          <p:nvPr/>
        </p:nvSpPr>
        <p:spPr>
          <a:xfrm>
            <a:off x="3048000" y="6019800"/>
            <a:ext cx="381001" cy="152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1098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0EC5FC-FE07-4674-A09E-27D210B49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40080"/>
          </a:xfrm>
        </p:spPr>
        <p:txBody>
          <a:bodyPr>
            <a:normAutofit fontScale="90000"/>
          </a:bodyPr>
          <a:lstStyle/>
          <a:p>
            <a:r>
              <a:rPr lang="nl-NL" dirty="0"/>
              <a:t>En wat nu?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EF122CC-4FC2-43E4-B68D-A5CC6A1EE1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314" y="1355407"/>
            <a:ext cx="4443984" cy="640080"/>
          </a:xfrm>
        </p:spPr>
        <p:txBody>
          <a:bodyPr/>
          <a:lstStyle/>
          <a:p>
            <a:r>
              <a:rPr lang="nl-NL" dirty="0"/>
              <a:t>Toename surplussen  </a:t>
            </a:r>
            <a:r>
              <a:rPr lang="nl-NL" dirty="0">
                <a:sym typeface="Wingdings" panose="05000000000000000000" pitchFamily="2" charset="2"/>
              </a:rPr>
              <a:t></a:t>
            </a:r>
            <a:endParaRPr lang="nl-NL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204ABA8-D611-46AC-B645-AA64E00D21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355407"/>
            <a:ext cx="4994918" cy="640080"/>
          </a:xfrm>
        </p:spPr>
        <p:txBody>
          <a:bodyPr/>
          <a:lstStyle/>
          <a:p>
            <a:r>
              <a:rPr lang="nl-NL" dirty="0"/>
              <a:t>leidt tot meer marktresultaat:</a:t>
            </a:r>
          </a:p>
        </p:txBody>
      </p:sp>
      <p:pic>
        <p:nvPicPr>
          <p:cNvPr id="7" name="Tijdelijke aanduiding voor inhoud 6">
            <a:extLst>
              <a:ext uri="{FF2B5EF4-FFF2-40B4-BE49-F238E27FC236}">
                <a16:creationId xmlns:a16="http://schemas.microsoft.com/office/drawing/2014/main" id="{AC7F4333-A25F-4B1E-B9D9-7FFFDCA46E33}"/>
              </a:ext>
            </a:extLst>
          </p:cNvPr>
          <p:cNvPicPr>
            <a:picLocks noGrp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60" r="30996"/>
          <a:stretch/>
        </p:blipFill>
        <p:spPr bwMode="auto">
          <a:xfrm>
            <a:off x="1524000" y="2301241"/>
            <a:ext cx="4175760" cy="35661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Tijdelijke aanduiding voor inhoud 7">
            <a:extLst>
              <a:ext uri="{FF2B5EF4-FFF2-40B4-BE49-F238E27FC236}">
                <a16:creationId xmlns:a16="http://schemas.microsoft.com/office/drawing/2014/main" id="{14ACB18B-3538-4891-8367-FC9ED70847EA}"/>
              </a:ext>
            </a:extLst>
          </p:cNvPr>
          <p:cNvPicPr>
            <a:picLocks noGrp="1"/>
          </p:cNvPicPr>
          <p:nvPr>
            <p:ph sz="quarter" idx="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27" r="31686"/>
          <a:stretch/>
        </p:blipFill>
        <p:spPr bwMode="auto">
          <a:xfrm>
            <a:off x="6370320" y="2301241"/>
            <a:ext cx="4419600" cy="35661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77935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Welvaarttransfer is allocatieprobleem: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223003" y="1628066"/>
            <a:ext cx="4443984" cy="823912"/>
          </a:xfrm>
        </p:spPr>
        <p:txBody>
          <a:bodyPr/>
          <a:lstStyle/>
          <a:p>
            <a:r>
              <a:rPr lang="nl-NL" dirty="0"/>
              <a:t>Kostprijsverhogende belasting: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1371600" y="2686330"/>
            <a:ext cx="4443984" cy="2562193"/>
          </a:xfrm>
        </p:spPr>
        <p:txBody>
          <a:bodyPr>
            <a:normAutofit/>
          </a:bodyPr>
          <a:lstStyle/>
          <a:p>
            <a:r>
              <a:rPr lang="nl-NL" dirty="0"/>
              <a:t>Q neemt af -&gt;</a:t>
            </a:r>
          </a:p>
          <a:p>
            <a:r>
              <a:rPr lang="nl-NL" dirty="0"/>
              <a:t>Av neemt af -&gt;</a:t>
            </a:r>
          </a:p>
          <a:p>
            <a:r>
              <a:rPr lang="nl-NL" dirty="0"/>
              <a:t>marktresultaat neemt af.</a:t>
            </a:r>
          </a:p>
          <a:p>
            <a:r>
              <a:rPr lang="nl-NL" dirty="0"/>
              <a:t>Negatieve externe effecten/</a:t>
            </a:r>
          </a:p>
          <a:p>
            <a:pPr marL="0" indent="0">
              <a:buNone/>
            </a:pPr>
            <a:r>
              <a:rPr lang="nl-NL" dirty="0"/>
              <a:t>      maatschappelijke kosten nemen af.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525013" y="1638083"/>
            <a:ext cx="4443984" cy="823912"/>
          </a:xfrm>
        </p:spPr>
        <p:txBody>
          <a:bodyPr/>
          <a:lstStyle/>
          <a:p>
            <a:r>
              <a:rPr lang="nl-NL" dirty="0" err="1"/>
              <a:t>Kostprijsverlagende</a:t>
            </a:r>
            <a:r>
              <a:rPr lang="nl-NL" dirty="0"/>
              <a:t> subsidie: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525013" y="2686331"/>
            <a:ext cx="4443984" cy="2562193"/>
          </a:xfrm>
        </p:spPr>
        <p:txBody>
          <a:bodyPr>
            <a:normAutofit/>
          </a:bodyPr>
          <a:lstStyle/>
          <a:p>
            <a:r>
              <a:rPr lang="nl-NL" dirty="0"/>
              <a:t>Q neemt toe -&gt;</a:t>
            </a:r>
          </a:p>
          <a:p>
            <a:r>
              <a:rPr lang="nl-NL" dirty="0"/>
              <a:t>Av neemt toe -&gt;</a:t>
            </a:r>
          </a:p>
          <a:p>
            <a:r>
              <a:rPr lang="nl-NL" dirty="0"/>
              <a:t>marktresultaat neemt toe.</a:t>
            </a:r>
          </a:p>
          <a:p>
            <a:r>
              <a:rPr lang="nl-NL" dirty="0"/>
              <a:t>Maatschappelijke baten nemen toe!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4B2A76A4-EA25-4CBB-8B84-D581FCEBF3AB}"/>
              </a:ext>
            </a:extLst>
          </p:cNvPr>
          <p:cNvSpPr txBox="1"/>
          <p:nvPr/>
        </p:nvSpPr>
        <p:spPr>
          <a:xfrm>
            <a:off x="3593592" y="5482875"/>
            <a:ext cx="562711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b="1" dirty="0"/>
              <a:t>De welvaart is anders verdeeld!</a:t>
            </a:r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531875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TM10001105[[fn=Bijsnijden]]</Template>
  <TotalTime>245</TotalTime>
  <Words>420</Words>
  <Application>Microsoft Office PowerPoint</Application>
  <PresentationFormat>Breedbeeld</PresentationFormat>
  <Paragraphs>70</Paragraphs>
  <Slides>10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Calibri</vt:lpstr>
      <vt:lpstr>Franklin Gothic Book</vt:lpstr>
      <vt:lpstr>Crop</vt:lpstr>
      <vt:lpstr>Surplus is geen welvaart</vt:lpstr>
      <vt:lpstr>Welvaartsbegrippen:</vt:lpstr>
      <vt:lpstr>Conclusies welvaartstheorie:</vt:lpstr>
      <vt:lpstr>Marginale methode in micro:</vt:lpstr>
      <vt:lpstr>Pareto optimum voor maximale welvaart.</vt:lpstr>
      <vt:lpstr>Wat is de meetbare welvaart (enge zin):</vt:lpstr>
      <vt:lpstr>Centraal staat de allocatie bij marktmodellen:</vt:lpstr>
      <vt:lpstr>En wat nu?</vt:lpstr>
      <vt:lpstr>Welvaarttransfer is allocatieprobleem:</vt:lpstr>
      <vt:lpstr>Discussiepunten:</vt:lpstr>
    </vt:vector>
  </TitlesOfParts>
  <Company>SOVON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Surplus is geen welvaart</dc:title>
  <dc:creator>Visser, R.</dc:creator>
  <cp:lastModifiedBy>Antonie Nijhof</cp:lastModifiedBy>
  <cp:revision>21</cp:revision>
  <dcterms:created xsi:type="dcterms:W3CDTF">2018-11-01T07:26:20Z</dcterms:created>
  <dcterms:modified xsi:type="dcterms:W3CDTF">2021-03-14T18:29:43Z</dcterms:modified>
</cp:coreProperties>
</file>